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63" r:id="rId2"/>
    <p:sldId id="258" r:id="rId3"/>
    <p:sldId id="260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80" r:id="rId14"/>
    <p:sldId id="282" r:id="rId15"/>
    <p:sldId id="274" r:id="rId16"/>
    <p:sldId id="275" r:id="rId17"/>
    <p:sldId id="278" r:id="rId18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rk Davis" initials="DD" lastIdx="4" clrIdx="0">
    <p:extLst/>
  </p:cmAuthor>
  <p:cmAuthor id="2" name="Dirk Davis" initials="DD [2]" lastIdx="1" clrIdx="1">
    <p:extLst/>
  </p:cmAuthor>
  <p:cmAuthor id="3" name="Dirk Davis" initials="DD [3]" lastIdx="1" clrIdx="2">
    <p:extLst/>
  </p:cmAuthor>
  <p:cmAuthor id="4" name="Dirk Davis" initials="DD [4]" lastIdx="1" clrIdx="3">
    <p:extLst/>
  </p:cmAuthor>
  <p:cmAuthor id="5" name="ITZEL" initials="" lastIdx="4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D2"/>
    <a:srgbClr val="ED1C24"/>
    <a:srgbClr val="EF41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97" autoAdjust="0"/>
    <p:restoredTop sz="99708" autoAdjust="0"/>
  </p:normalViewPr>
  <p:slideViewPr>
    <p:cSldViewPr snapToGrid="0" snapToObjects="1">
      <p:cViewPr varScale="1">
        <p:scale>
          <a:sx n="109" d="100"/>
          <a:sy n="109" d="100"/>
        </p:scale>
        <p:origin x="108" y="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9" d="100"/>
          <a:sy n="69" d="100"/>
        </p:scale>
        <p:origin x="-2568" y="-120"/>
      </p:cViewPr>
      <p:guideLst>
        <p:guide orient="horz" pos="3126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625521-94A0-460B-B873-2E433DA52D80}" type="datetimeFigureOut">
              <a:rPr lang="en-GB" smtClean="0"/>
              <a:t>26/07/2018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FDDCCF-4F6E-433A-B627-E700498FE5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6996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381ECA-0F27-7748-A472-B53F8E410144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86F802-B585-054C-ACDD-EB4DC2DBF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83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6F802-B585-054C-ACDD-EB4DC2DBF9C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195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6F802-B585-054C-ACDD-EB4DC2DBF9C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6939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30000" dirty="0" smtClean="0"/>
              <a:t>3</a:t>
            </a:r>
            <a:r>
              <a:rPr lang="en-US" dirty="0" smtClean="0"/>
              <a:t> </a:t>
            </a:r>
            <a:r>
              <a:rPr lang="en-US" dirty="0" err="1" smtClean="0"/>
              <a:t>Kredo</a:t>
            </a:r>
            <a:r>
              <a:rPr lang="en-US" dirty="0" smtClean="0"/>
              <a:t> T et al 2013;</a:t>
            </a:r>
            <a:r>
              <a:rPr lang="es-ES" baseline="30000" dirty="0" smtClean="0"/>
              <a:t>4</a:t>
            </a:r>
            <a:r>
              <a:rPr lang="es-ES" dirty="0" smtClean="0"/>
              <a:t> Global </a:t>
            </a:r>
            <a:r>
              <a:rPr lang="es-ES" dirty="0" err="1" smtClean="0"/>
              <a:t>Fund</a:t>
            </a:r>
            <a:r>
              <a:rPr lang="es-ES" dirty="0" smtClean="0"/>
              <a:t> 2015 </a:t>
            </a:r>
            <a:endParaRPr lang="es-ES" baseline="300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6F802-B585-054C-ACDD-EB4DC2DBF9C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0510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6F802-B585-054C-ACDD-EB4DC2DBF9C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339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3" y="1843805"/>
            <a:ext cx="8105775" cy="2662481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1647825" y="6035773"/>
            <a:ext cx="7727992" cy="454358"/>
            <a:chOff x="1647825" y="6035773"/>
            <a:chExt cx="7727992" cy="454358"/>
          </a:xfrm>
        </p:grpSpPr>
        <p:sp>
          <p:nvSpPr>
            <p:cNvPr id="2" name="TextBox 1"/>
            <p:cNvSpPr txBox="1"/>
            <p:nvPr userDrawn="1"/>
          </p:nvSpPr>
          <p:spPr>
            <a:xfrm>
              <a:off x="2108242" y="6077480"/>
              <a:ext cx="72675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8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800" dirty="0" err="1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8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800" kern="12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800" kern="12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7825" y="6035773"/>
              <a:ext cx="460417" cy="45435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844" y="274639"/>
            <a:ext cx="8018313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2844" y="1600201"/>
            <a:ext cx="8018313" cy="4525963"/>
          </a:xfrm>
        </p:spPr>
        <p:txBody>
          <a:bodyPr vert="eaVert"/>
          <a:lstStyle>
            <a:lvl1pPr>
              <a:defRPr>
                <a:latin typeface="Raleway" panose="020B0503030101060003" pitchFamily="34" charset="0"/>
              </a:defRPr>
            </a:lvl1pPr>
            <a:lvl2pPr>
              <a:defRPr>
                <a:latin typeface="Raleway" panose="020B0503030101060003" pitchFamily="34" charset="0"/>
              </a:defRPr>
            </a:lvl2pPr>
            <a:lvl3pPr>
              <a:defRPr>
                <a:latin typeface="Raleway" panose="020B0503030101060003" pitchFamily="34" charset="0"/>
              </a:defRPr>
            </a:lvl3pPr>
            <a:lvl4pPr>
              <a:defRPr>
                <a:latin typeface="Raleway" panose="020B0503030101060003" pitchFamily="34" charset="0"/>
              </a:defRPr>
            </a:lvl4pPr>
            <a:lvl5pPr>
              <a:defRPr>
                <a:latin typeface="Raleway" panose="020B0503030101060003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047" y="6359567"/>
            <a:ext cx="1066968" cy="354242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562844" y="6370078"/>
            <a:ext cx="6789798" cy="333221"/>
            <a:chOff x="562844" y="6370078"/>
            <a:chExt cx="6789798" cy="333221"/>
          </a:xfrm>
        </p:grpSpPr>
        <p:sp>
          <p:nvSpPr>
            <p:cNvPr id="8" name="TextBox 7"/>
            <p:cNvSpPr txBox="1"/>
            <p:nvPr userDrawn="1"/>
          </p:nvSpPr>
          <p:spPr>
            <a:xfrm>
              <a:off x="844967" y="6382800"/>
              <a:ext cx="65076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844" y="6370078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Raleway" panose="020B0503030101060003" pitchFamily="34" charset="0"/>
              </a:defRPr>
            </a:lvl1pPr>
            <a:lvl2pPr>
              <a:defRPr>
                <a:latin typeface="Raleway" panose="020B0503030101060003" pitchFamily="34" charset="0"/>
              </a:defRPr>
            </a:lvl2pPr>
            <a:lvl3pPr>
              <a:defRPr>
                <a:latin typeface="Raleway" panose="020B0503030101060003" pitchFamily="34" charset="0"/>
              </a:defRPr>
            </a:lvl3pPr>
            <a:lvl4pPr>
              <a:defRPr>
                <a:latin typeface="Raleway" panose="020B0503030101060003" pitchFamily="34" charset="0"/>
              </a:defRPr>
            </a:lvl4pPr>
            <a:lvl5pPr>
              <a:defRPr>
                <a:latin typeface="Raleway" panose="020B0503030101060003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298" y="6356704"/>
            <a:ext cx="1078471" cy="358060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446359" y="6369124"/>
            <a:ext cx="6919640" cy="333221"/>
            <a:chOff x="446359" y="6369124"/>
            <a:chExt cx="6919640" cy="333221"/>
          </a:xfrm>
        </p:grpSpPr>
        <p:sp>
          <p:nvSpPr>
            <p:cNvPr id="7" name="TextBox 6"/>
            <p:cNvSpPr txBox="1"/>
            <p:nvPr userDrawn="1"/>
          </p:nvSpPr>
          <p:spPr>
            <a:xfrm>
              <a:off x="728482" y="6381846"/>
              <a:ext cx="663751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359" y="6369124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6"/>
            <a:ext cx="7772400" cy="1470025"/>
          </a:xfrm>
        </p:spPr>
        <p:txBody>
          <a:bodyPr/>
          <a:lstStyle>
            <a:lvl1pPr>
              <a:defRPr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AU" dirty="0" smtClean="0"/>
              <a:t>Click to enter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ED1C24"/>
                </a:solidFill>
                <a:latin typeface="Raleway" panose="020B05030301010600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Click to enter presenter name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588" y="343814"/>
            <a:ext cx="4112824" cy="1350927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2186377" y="6447071"/>
            <a:ext cx="6551223" cy="333673"/>
            <a:chOff x="3209637" y="6447071"/>
            <a:chExt cx="6551223" cy="333673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3491760" y="6447071"/>
              <a:ext cx="62691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baseline="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9637" y="6447523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860" y="274639"/>
            <a:ext cx="8018280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860" y="1600201"/>
            <a:ext cx="8018280" cy="4525963"/>
          </a:xfrm>
        </p:spPr>
        <p:txBody>
          <a:bodyPr/>
          <a:lstStyle>
            <a:lvl1pPr>
              <a:defRPr>
                <a:latin typeface="Raleway" panose="020B0503030101060003" pitchFamily="34" charset="0"/>
              </a:defRPr>
            </a:lvl1pPr>
            <a:lvl2pPr>
              <a:defRPr>
                <a:latin typeface="Raleway" panose="020B0503030101060003" pitchFamily="34" charset="0"/>
              </a:defRPr>
            </a:lvl2pPr>
            <a:lvl3pPr>
              <a:defRPr>
                <a:latin typeface="Raleway" panose="020B0503030101060003" pitchFamily="34" charset="0"/>
              </a:defRPr>
            </a:lvl3pPr>
            <a:lvl4pPr>
              <a:defRPr>
                <a:latin typeface="Raleway" panose="020B0503030101060003" pitchFamily="34" charset="0"/>
              </a:defRPr>
            </a:lvl4pPr>
            <a:lvl5pPr>
              <a:defRPr>
                <a:latin typeface="Raleway" panose="020B0503030101060003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96" y="6360363"/>
            <a:ext cx="1078471" cy="358060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562860" y="6372783"/>
            <a:ext cx="6999083" cy="333221"/>
            <a:chOff x="562860" y="6372783"/>
            <a:chExt cx="6999083" cy="333221"/>
          </a:xfrm>
        </p:grpSpPr>
        <p:sp>
          <p:nvSpPr>
            <p:cNvPr id="7" name="TextBox 6"/>
            <p:cNvSpPr txBox="1"/>
            <p:nvPr userDrawn="1"/>
          </p:nvSpPr>
          <p:spPr>
            <a:xfrm>
              <a:off x="844984" y="6385505"/>
              <a:ext cx="67169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 smtClean="0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 smtClean="0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 smtClean="0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860" y="6372783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406901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ED1C24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96" y="6356704"/>
            <a:ext cx="1078471" cy="358060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685800" y="6369124"/>
            <a:ext cx="6948714" cy="333221"/>
            <a:chOff x="685800" y="6369124"/>
            <a:chExt cx="6948714" cy="333221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967924" y="6381846"/>
              <a:ext cx="66665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6369124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897" y="274639"/>
            <a:ext cx="8298205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2897" y="1600201"/>
            <a:ext cx="3836708" cy="4525963"/>
          </a:xfrm>
        </p:spPr>
        <p:txBody>
          <a:bodyPr/>
          <a:lstStyle>
            <a:lvl1pPr>
              <a:defRPr sz="2800">
                <a:latin typeface="Raleway" panose="020B0503030101060003" pitchFamily="34" charset="0"/>
              </a:defRPr>
            </a:lvl1pPr>
            <a:lvl2pPr>
              <a:defRPr sz="2400">
                <a:latin typeface="Raleway" panose="020B0503030101060003" pitchFamily="34" charset="0"/>
              </a:defRPr>
            </a:lvl2pPr>
            <a:lvl3pPr>
              <a:defRPr sz="2000">
                <a:latin typeface="Raleway" panose="020B0503030101060003" pitchFamily="34" charset="0"/>
              </a:defRPr>
            </a:lvl3pPr>
            <a:lvl4pPr>
              <a:defRPr sz="1800">
                <a:latin typeface="Raleway" panose="020B0503030101060003" pitchFamily="34" charset="0"/>
              </a:defRPr>
            </a:lvl4pPr>
            <a:lvl5pPr>
              <a:defRPr sz="1800">
                <a:latin typeface="Raleway" panose="020B0503030101060003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2502" y="1600201"/>
            <a:ext cx="4038600" cy="4525963"/>
          </a:xfrm>
        </p:spPr>
        <p:txBody>
          <a:bodyPr/>
          <a:lstStyle>
            <a:lvl1pPr>
              <a:defRPr sz="2800">
                <a:latin typeface="Raleway" panose="020B0503030101060003" pitchFamily="34" charset="0"/>
              </a:defRPr>
            </a:lvl1pPr>
            <a:lvl2pPr>
              <a:defRPr sz="2400">
                <a:latin typeface="Raleway" panose="020B0503030101060003" pitchFamily="34" charset="0"/>
              </a:defRPr>
            </a:lvl2pPr>
            <a:lvl3pPr>
              <a:defRPr sz="2000">
                <a:latin typeface="Raleway" panose="020B0503030101060003" pitchFamily="34" charset="0"/>
              </a:defRPr>
            </a:lvl3pPr>
            <a:lvl4pPr>
              <a:defRPr sz="1800">
                <a:latin typeface="Raleway" panose="020B0503030101060003" pitchFamily="34" charset="0"/>
              </a:defRPr>
            </a:lvl4pPr>
            <a:lvl5pPr>
              <a:defRPr sz="1800">
                <a:latin typeface="Raleway" panose="020B0503030101060003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96" y="6356704"/>
            <a:ext cx="1078471" cy="358060"/>
          </a:xfrm>
          <a:prstGeom prst="rect">
            <a:avLst/>
          </a:prstGeom>
        </p:spPr>
      </p:pic>
      <p:grpSp>
        <p:nvGrpSpPr>
          <p:cNvPr id="5" name="Group 4"/>
          <p:cNvGrpSpPr/>
          <p:nvPr userDrawn="1"/>
        </p:nvGrpSpPr>
        <p:grpSpPr>
          <a:xfrm>
            <a:off x="422897" y="6369124"/>
            <a:ext cx="7269674" cy="333221"/>
            <a:chOff x="422897" y="6369124"/>
            <a:chExt cx="7269674" cy="333221"/>
          </a:xfrm>
        </p:grpSpPr>
        <p:sp>
          <p:nvSpPr>
            <p:cNvPr id="9" name="TextBox 8"/>
            <p:cNvSpPr txBox="1"/>
            <p:nvPr userDrawn="1"/>
          </p:nvSpPr>
          <p:spPr>
            <a:xfrm>
              <a:off x="705021" y="6381846"/>
              <a:ext cx="69875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897" y="6369124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844" y="274639"/>
            <a:ext cx="8018313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8241" y="1535113"/>
            <a:ext cx="3838296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8241" y="2174875"/>
            <a:ext cx="383829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39382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3938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96" y="6360361"/>
            <a:ext cx="1078471" cy="358060"/>
          </a:xfrm>
          <a:prstGeom prst="rect">
            <a:avLst/>
          </a:prstGeom>
        </p:spPr>
      </p:pic>
      <p:grpSp>
        <p:nvGrpSpPr>
          <p:cNvPr id="7" name="Group 6"/>
          <p:cNvGrpSpPr/>
          <p:nvPr userDrawn="1"/>
        </p:nvGrpSpPr>
        <p:grpSpPr>
          <a:xfrm>
            <a:off x="562844" y="6372781"/>
            <a:ext cx="7107956" cy="333221"/>
            <a:chOff x="562844" y="6372781"/>
            <a:chExt cx="7107956" cy="333221"/>
          </a:xfrm>
        </p:grpSpPr>
        <p:sp>
          <p:nvSpPr>
            <p:cNvPr id="12" name="TextBox 11"/>
            <p:cNvSpPr txBox="1"/>
            <p:nvPr userDrawn="1"/>
          </p:nvSpPr>
          <p:spPr>
            <a:xfrm>
              <a:off x="844968" y="6385503"/>
              <a:ext cx="68258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844" y="6372781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844" y="274639"/>
            <a:ext cx="8018313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96" y="6360361"/>
            <a:ext cx="1078471" cy="358060"/>
          </a:xfrm>
          <a:prstGeom prst="rect">
            <a:avLst/>
          </a:prstGeom>
        </p:spPr>
      </p:pic>
      <p:grpSp>
        <p:nvGrpSpPr>
          <p:cNvPr id="3" name="Group 2"/>
          <p:cNvGrpSpPr/>
          <p:nvPr userDrawn="1"/>
        </p:nvGrpSpPr>
        <p:grpSpPr>
          <a:xfrm>
            <a:off x="510887" y="6372781"/>
            <a:ext cx="7130884" cy="333221"/>
            <a:chOff x="510887" y="6372781"/>
            <a:chExt cx="7130884" cy="333221"/>
          </a:xfrm>
        </p:grpSpPr>
        <p:sp>
          <p:nvSpPr>
            <p:cNvPr id="9" name="TextBox 8"/>
            <p:cNvSpPr txBox="1"/>
            <p:nvPr userDrawn="1"/>
          </p:nvSpPr>
          <p:spPr>
            <a:xfrm>
              <a:off x="793011" y="6385503"/>
              <a:ext cx="68487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887" y="6372781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973" y="273049"/>
            <a:ext cx="2797026" cy="1162051"/>
          </a:xfrm>
        </p:spPr>
        <p:txBody>
          <a:bodyPr anchor="b"/>
          <a:lstStyle>
            <a:lvl1pPr algn="l">
              <a:defRPr sz="2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4503" y="273052"/>
            <a:ext cx="5111750" cy="5853113"/>
          </a:xfrm>
        </p:spPr>
        <p:txBody>
          <a:bodyPr/>
          <a:lstStyle>
            <a:lvl1pPr>
              <a:defRPr sz="3200">
                <a:latin typeface="Raleway" panose="020B0503030101060003" pitchFamily="34" charset="0"/>
              </a:defRPr>
            </a:lvl1pPr>
            <a:lvl2pPr>
              <a:defRPr sz="2800">
                <a:latin typeface="Raleway" panose="020B0503030101060003" pitchFamily="34" charset="0"/>
              </a:defRPr>
            </a:lvl2pPr>
            <a:lvl3pPr>
              <a:defRPr sz="2400">
                <a:latin typeface="Raleway" panose="020B0503030101060003" pitchFamily="34" charset="0"/>
              </a:defRPr>
            </a:lvl3pPr>
            <a:lvl4pPr>
              <a:defRPr sz="2000">
                <a:latin typeface="Raleway" panose="020B0503030101060003" pitchFamily="34" charset="0"/>
              </a:defRPr>
            </a:lvl4pPr>
            <a:lvl5pPr>
              <a:defRPr sz="2000">
                <a:latin typeface="Raleway" panose="020B05030301010600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7973" y="1435102"/>
            <a:ext cx="2797026" cy="4691063"/>
          </a:xfrm>
        </p:spPr>
        <p:txBody>
          <a:bodyPr/>
          <a:lstStyle>
            <a:lvl1pPr marL="0" indent="0">
              <a:buNone/>
              <a:defRPr sz="1400">
                <a:latin typeface="Raleway" panose="020B0503030101060003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96" y="6356704"/>
            <a:ext cx="1078471" cy="358060"/>
          </a:xfrm>
          <a:prstGeom prst="rect">
            <a:avLst/>
          </a:prstGeom>
        </p:spPr>
      </p:pic>
      <p:grpSp>
        <p:nvGrpSpPr>
          <p:cNvPr id="5" name="Group 4"/>
          <p:cNvGrpSpPr/>
          <p:nvPr userDrawn="1"/>
        </p:nvGrpSpPr>
        <p:grpSpPr>
          <a:xfrm>
            <a:off x="563366" y="6369124"/>
            <a:ext cx="7129204" cy="333221"/>
            <a:chOff x="563366" y="6369124"/>
            <a:chExt cx="7129204" cy="333221"/>
          </a:xfrm>
        </p:grpSpPr>
        <p:sp>
          <p:nvSpPr>
            <p:cNvPr id="11" name="TextBox 10"/>
            <p:cNvSpPr txBox="1"/>
            <p:nvPr userDrawn="1"/>
          </p:nvSpPr>
          <p:spPr>
            <a:xfrm>
              <a:off x="845489" y="6381846"/>
              <a:ext cx="68470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366" y="6369124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800600"/>
            <a:ext cx="5486400" cy="566739"/>
          </a:xfrm>
        </p:spPr>
        <p:txBody>
          <a:bodyPr anchor="b"/>
          <a:lstStyle>
            <a:lvl1pPr algn="l">
              <a:defRPr sz="2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Raleway" panose="020B0503030101060003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367338"/>
            <a:ext cx="5486400" cy="804863"/>
          </a:xfrm>
        </p:spPr>
        <p:txBody>
          <a:bodyPr/>
          <a:lstStyle>
            <a:lvl1pPr marL="0" indent="0">
              <a:buNone/>
              <a:defRPr sz="1400">
                <a:latin typeface="Raleway" panose="020B0503030101060003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96" y="6356704"/>
            <a:ext cx="1078471" cy="358060"/>
          </a:xfrm>
          <a:prstGeom prst="rect">
            <a:avLst/>
          </a:prstGeom>
        </p:spPr>
      </p:pic>
      <p:grpSp>
        <p:nvGrpSpPr>
          <p:cNvPr id="5" name="Group 4"/>
          <p:cNvGrpSpPr/>
          <p:nvPr userDrawn="1"/>
        </p:nvGrpSpPr>
        <p:grpSpPr>
          <a:xfrm>
            <a:off x="866487" y="6369124"/>
            <a:ext cx="6251203" cy="333221"/>
            <a:chOff x="866487" y="6369124"/>
            <a:chExt cx="6251203" cy="333221"/>
          </a:xfrm>
        </p:grpSpPr>
        <p:sp>
          <p:nvSpPr>
            <p:cNvPr id="11" name="TextBox 10"/>
            <p:cNvSpPr txBox="1"/>
            <p:nvPr userDrawn="1"/>
          </p:nvSpPr>
          <p:spPr>
            <a:xfrm>
              <a:off x="1148611" y="6381846"/>
              <a:ext cx="59690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487" y="6369124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206DA-4705-844F-8F0B-F43945BCDB1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60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000" b="1" kern="1200">
          <a:solidFill>
            <a:srgbClr val="0099D2"/>
          </a:solidFill>
          <a:latin typeface="Raleway" panose="020B0503030101060003" pitchFamily="34" charset="0"/>
          <a:ea typeface="+mj-ea"/>
          <a:cs typeface="Arial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8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mailto:cbarring@email.unc.edu" TargetMode="Externa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globalfund.org/media/2569/core_differentiatedcare_toolkit_en.pdf" TargetMode="External"/><Relationship Id="rId2" Type="http://schemas.openxmlformats.org/officeDocument/2006/relationships/hyperlink" Target="https://www.ncbi.nlm.nih.gov/pubmed/27818436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pn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769806"/>
            <a:ext cx="8115300" cy="1967609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tx2"/>
                </a:solidFill>
              </a:rPr>
              <a:t>Decentralizing and differentiating HIV care for MSM living with HIV in Guatemala City: </a:t>
            </a:r>
            <a:br>
              <a:rPr lang="en-US" sz="3200" dirty="0">
                <a:solidFill>
                  <a:schemeClr val="tx2"/>
                </a:solidFill>
              </a:rPr>
            </a:br>
            <a:r>
              <a:rPr lang="en-US" sz="3200" dirty="0">
                <a:solidFill>
                  <a:schemeClr val="tx2"/>
                </a:solidFill>
              </a:rPr>
              <a:t>Acceptability and Retention in Care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031344"/>
            <a:ext cx="7772400" cy="1752600"/>
          </a:xfrm>
        </p:spPr>
        <p:txBody>
          <a:bodyPr>
            <a:normAutofit/>
          </a:bodyPr>
          <a:lstStyle/>
          <a:p>
            <a:r>
              <a:rPr lang="en-US" sz="2000" dirty="0"/>
              <a:t>Clare Barrington, M. </a:t>
            </a:r>
            <a:r>
              <a:rPr lang="en-US" sz="2000" dirty="0" err="1"/>
              <a:t>Itzel</a:t>
            </a:r>
            <a:r>
              <a:rPr lang="en-US" sz="2000" dirty="0"/>
              <a:t> </a:t>
            </a:r>
            <a:r>
              <a:rPr lang="en-US" sz="2000" dirty="0" err="1" smtClean="0"/>
              <a:t>Loya</a:t>
            </a:r>
            <a:r>
              <a:rPr lang="en-US" sz="2000" dirty="0"/>
              <a:t> </a:t>
            </a:r>
            <a:r>
              <a:rPr lang="en-US" sz="2000" dirty="0" err="1" smtClean="0"/>
              <a:t>Montiel</a:t>
            </a:r>
            <a:r>
              <a:rPr lang="en-US" sz="2000" dirty="0"/>
              <a:t>, </a:t>
            </a:r>
            <a:r>
              <a:rPr lang="en-US" sz="2000" dirty="0" err="1"/>
              <a:t>Sanny</a:t>
            </a:r>
            <a:r>
              <a:rPr lang="en-US" sz="2000" dirty="0"/>
              <a:t> Northbrook, John Williams, Juan Pablo Alvis, Renato Leonardo Santa Luce, Karla Guzman Guevara, Rodolfo Pinzon Meza, Mario E. Anton Urbina, Mario Ricardo </a:t>
            </a:r>
            <a:r>
              <a:rPr lang="en-US" sz="2000" dirty="0" smtClean="0"/>
              <a:t>Calderon</a:t>
            </a:r>
            <a:endParaRPr lang="en-US" sz="2000" b="1" dirty="0"/>
          </a:p>
        </p:txBody>
      </p:sp>
      <p:pic>
        <p:nvPicPr>
          <p:cNvPr id="4" name="Picture 12" descr="Resultado de imagen para MSPAS GUATEMALA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48" y="5565944"/>
            <a:ext cx="1284319" cy="600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Resultado de imagen para clinica enfermedades infecciosas hospital roosevelt guatemal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434" y="5533003"/>
            <a:ext cx="761653" cy="761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91" b="11524"/>
          <a:stretch/>
        </p:blipFill>
        <p:spPr>
          <a:xfrm>
            <a:off x="2329891" y="5564538"/>
            <a:ext cx="1425194" cy="683094"/>
          </a:xfrm>
          <a:prstGeom prst="rect">
            <a:avLst/>
          </a:prstGeom>
        </p:spPr>
      </p:pic>
      <p:pic>
        <p:nvPicPr>
          <p:cNvPr id="11" name="Imagen 27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64"/>
          <a:stretch/>
        </p:blipFill>
        <p:spPr bwMode="auto">
          <a:xfrm>
            <a:off x="4757348" y="5533003"/>
            <a:ext cx="2773475" cy="740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76180" y="5689594"/>
            <a:ext cx="1470236" cy="3846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313" y="5564831"/>
            <a:ext cx="985577" cy="72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69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0010197"/>
              </p:ext>
            </p:extLst>
          </p:nvPr>
        </p:nvGraphicFramePr>
        <p:xfrm>
          <a:off x="177800" y="7938"/>
          <a:ext cx="8712200" cy="657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1" name="Worksheet" r:id="rId3" imgW="5838788" imgH="4648069" progId="Excel.Sheet.12">
                  <p:embed/>
                </p:oleObj>
              </mc:Choice>
              <mc:Fallback>
                <p:oleObj name="Worksheet" r:id="rId3" imgW="5838788" imgH="464806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7800" y="7938"/>
                        <a:ext cx="8712200" cy="657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4810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860" y="-50259"/>
            <a:ext cx="8018280" cy="1143000"/>
          </a:xfrm>
        </p:spPr>
        <p:txBody>
          <a:bodyPr/>
          <a:lstStyle/>
          <a:p>
            <a:r>
              <a:rPr lang="en-US" dirty="0" smtClean="0"/>
              <a:t>Results: Acceptability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492" y="1300953"/>
            <a:ext cx="8639697" cy="1142941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Among 258 eligible participants recruited for the study: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3837020"/>
              </p:ext>
            </p:extLst>
          </p:nvPr>
        </p:nvGraphicFramePr>
        <p:xfrm>
          <a:off x="4466341" y="3010059"/>
          <a:ext cx="4114799" cy="1841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43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504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36703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Clinic Selections</a:t>
                      </a:r>
                      <a:endParaRPr lang="en-US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670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FMA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41% (53/128)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670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CAS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51% (65/128)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6970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Zone 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8% (10/128)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250558" y="2781025"/>
            <a:ext cx="3882267" cy="3184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Arial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Arial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Arial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Arial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Aft>
                <a:spcPts val="1200"/>
              </a:spcAft>
            </a:pPr>
            <a:r>
              <a:rPr lang="en-US" dirty="0" smtClean="0"/>
              <a:t>46% accepted decentralization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54% chose to stay at the centralized clinic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7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198" y="61054"/>
            <a:ext cx="7898374" cy="803028"/>
          </a:xfrm>
        </p:spPr>
        <p:txBody>
          <a:bodyPr>
            <a:normAutofit/>
          </a:bodyPr>
          <a:lstStyle/>
          <a:p>
            <a:r>
              <a:rPr lang="en-US" dirty="0" smtClean="0"/>
              <a:t>Results: Acceptability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376" y="1290753"/>
            <a:ext cx="3391579" cy="4997269"/>
          </a:xfrm>
          <a:ln w="3175" cmpd="sng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numCol="1" spcCol="822960">
            <a:noAutofit/>
          </a:bodyPr>
          <a:lstStyle/>
          <a:p>
            <a:pPr>
              <a:spcAft>
                <a:spcPts val="1800"/>
              </a:spcAft>
            </a:pPr>
            <a:r>
              <a:rPr lang="en-US" sz="2800" dirty="0" smtClean="0"/>
              <a:t>Location (home and work)</a:t>
            </a:r>
          </a:p>
          <a:p>
            <a:pPr>
              <a:spcAft>
                <a:spcPts val="1800"/>
              </a:spcAft>
            </a:pPr>
            <a:r>
              <a:rPr lang="en-US" sz="2800" dirty="0" smtClean="0"/>
              <a:t>Personal experience with the clinic</a:t>
            </a:r>
          </a:p>
          <a:p>
            <a:pPr>
              <a:spcAft>
                <a:spcPts val="1800"/>
              </a:spcAft>
            </a:pPr>
            <a:r>
              <a:rPr lang="en-US" sz="2800" dirty="0" smtClean="0"/>
              <a:t>Positive perception of the clinic</a:t>
            </a:r>
          </a:p>
          <a:p>
            <a:pPr>
              <a:spcAft>
                <a:spcPts val="1800"/>
              </a:spcAft>
            </a:pPr>
            <a:r>
              <a:rPr lang="en-US" sz="2800" dirty="0" smtClean="0"/>
              <a:t>Altruism</a:t>
            </a:r>
            <a:endParaRPr lang="en-US" sz="28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102177" y="1092954"/>
            <a:ext cx="3567508" cy="5714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Arial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Arial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Arial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Arial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/>
              <a:t>Reason to decentralize:</a:t>
            </a:r>
            <a:endParaRPr lang="en-US" sz="2400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4102178" y="1664453"/>
            <a:ext cx="4873900" cy="1352685"/>
          </a:xfrm>
          <a:prstGeom prst="wedgeRoundRectCallout">
            <a:avLst>
              <a:gd name="adj1" fmla="val -22997"/>
              <a:gd name="adj2" fmla="val 71474"/>
              <a:gd name="adj3" fmla="val 16667"/>
            </a:avLst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/>
              <a:t>“</a:t>
            </a:r>
            <a:r>
              <a:rPr lang="is-IS" sz="2200" dirty="0" smtClean="0"/>
              <a:t>…it’s closer, not so close to my house, but rather it’s an ideal location that I can get to easily and quickly...”</a:t>
            </a:r>
            <a:endParaRPr lang="en-US" sz="22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102178" y="3631705"/>
            <a:ext cx="3170940" cy="571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Arial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Arial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Arial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Arial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/>
              <a:t>Reason to stay:</a:t>
            </a:r>
            <a:endParaRPr lang="en-US" sz="2400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4102177" y="4203203"/>
            <a:ext cx="4873900" cy="1413855"/>
          </a:xfrm>
          <a:prstGeom prst="wedgeRoundRectCallout">
            <a:avLst>
              <a:gd name="adj1" fmla="val -23354"/>
              <a:gd name="adj2" fmla="val 70300"/>
              <a:gd name="adj3" fmla="val 16667"/>
            </a:avLst>
          </a:prstGeom>
          <a:solidFill>
            <a:srgbClr val="1F497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/>
              <a:t>“Well, I can tell you that transferring to another clinic, I feel that would be really different, a big change in my life and it will take me a while to join in.”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170341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897" y="-2169"/>
            <a:ext cx="8298205" cy="1001589"/>
          </a:xfrm>
        </p:spPr>
        <p:txBody>
          <a:bodyPr/>
          <a:lstStyle/>
          <a:p>
            <a:r>
              <a:rPr lang="en-US" dirty="0" smtClean="0"/>
              <a:t>Results: HIV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9413" y="4844992"/>
            <a:ext cx="8551689" cy="1328514"/>
          </a:xfrm>
          <a:ln w="12700" cmpd="sng">
            <a:solidFill>
              <a:schemeClr val="accent1"/>
            </a:solidFill>
            <a:prstDash val="dot"/>
          </a:ln>
        </p:spPr>
        <p:txBody>
          <a:bodyPr>
            <a:noAutofit/>
          </a:bodyPr>
          <a:lstStyle/>
          <a:p>
            <a:pPr marL="0" indent="0" algn="ctr">
              <a:spcAft>
                <a:spcPts val="1000"/>
              </a:spcAft>
              <a:buNone/>
            </a:pPr>
            <a:r>
              <a:rPr lang="en-US" sz="2600" dirty="0" smtClean="0">
                <a:solidFill>
                  <a:schemeClr val="tx2">
                    <a:lumMod val="50000"/>
                  </a:schemeClr>
                </a:solidFill>
              </a:rPr>
              <a:t>No changes in </a:t>
            </a:r>
            <a:r>
              <a:rPr lang="en-US" sz="2600" b="1" dirty="0" smtClean="0">
                <a:solidFill>
                  <a:schemeClr val="tx2">
                    <a:lumMod val="50000"/>
                  </a:schemeClr>
                </a:solidFill>
              </a:rPr>
              <a:t>undetectable viral load </a:t>
            </a:r>
            <a:r>
              <a:rPr lang="en-US" sz="2600" dirty="0" smtClean="0">
                <a:solidFill>
                  <a:schemeClr val="tx2">
                    <a:lumMod val="50000"/>
                  </a:schemeClr>
                </a:solidFill>
              </a:rPr>
              <a:t>from baseline to </a:t>
            </a:r>
            <a:r>
              <a:rPr lang="en-US" sz="2600" dirty="0" err="1" smtClean="0">
                <a:solidFill>
                  <a:schemeClr val="tx2">
                    <a:lumMod val="50000"/>
                  </a:schemeClr>
                </a:solidFill>
              </a:rPr>
              <a:t>endline</a:t>
            </a:r>
            <a:r>
              <a:rPr lang="en-US" sz="2600" dirty="0" smtClean="0">
                <a:solidFill>
                  <a:schemeClr val="tx2">
                    <a:lumMod val="50000"/>
                  </a:schemeClr>
                </a:solidFill>
              </a:rPr>
              <a:t> among decentralized (83% to 81%) or centralized participants (85% to 83%).</a:t>
            </a:r>
          </a:p>
          <a:p>
            <a:pPr algn="ctr">
              <a:spcAft>
                <a:spcPts val="1000"/>
              </a:spcAft>
            </a:pPr>
            <a:endParaRPr lang="en-US" sz="26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25" name="Picture 1" descr="esultado de imagen de 98%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14" y="1020239"/>
            <a:ext cx="1507024" cy="1507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1613573" y="1169160"/>
            <a:ext cx="4248717" cy="1118653"/>
          </a:xfrm>
        </p:spPr>
        <p:txBody>
          <a:bodyPr>
            <a:noAutofit/>
          </a:bodyPr>
          <a:lstStyle/>
          <a:p>
            <a:pPr marL="0" indent="0">
              <a:spcAft>
                <a:spcPts val="1000"/>
              </a:spcAft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of decentralized participants </a:t>
            </a:r>
            <a:r>
              <a:rPr lang="en-US" sz="2400" b="1" dirty="0" smtClean="0">
                <a:solidFill>
                  <a:schemeClr val="tx2"/>
                </a:solidFill>
              </a:rPr>
              <a:t>attended all 3 appointments </a:t>
            </a:r>
            <a:r>
              <a:rPr lang="en-US" sz="2400" dirty="0" smtClean="0">
                <a:solidFill>
                  <a:schemeClr val="tx2"/>
                </a:solidFill>
              </a:rPr>
              <a:t>during the study period</a:t>
            </a:r>
            <a:endParaRPr lang="en-US" sz="2400" dirty="0">
              <a:solidFill>
                <a:schemeClr val="tx2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5980" y="2684282"/>
            <a:ext cx="1409878" cy="14098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4058" y="2684282"/>
            <a:ext cx="1409879" cy="1409879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1384548" y="2826686"/>
            <a:ext cx="4436102" cy="1267474"/>
          </a:xfrm>
        </p:spPr>
        <p:txBody>
          <a:bodyPr>
            <a:noAutofit/>
          </a:bodyPr>
          <a:lstStyle/>
          <a:p>
            <a:pPr marL="0" indent="0" algn="r">
              <a:lnSpc>
                <a:spcPct val="90000"/>
              </a:lnSpc>
              <a:spcAft>
                <a:spcPts val="1000"/>
              </a:spcAft>
              <a:buNone/>
            </a:pPr>
            <a:r>
              <a:rPr lang="en-US" sz="2400" dirty="0" smtClean="0"/>
              <a:t>Decentralized participants were just as </a:t>
            </a:r>
            <a:r>
              <a:rPr lang="en-US" sz="2400" b="1" dirty="0" smtClean="0"/>
              <a:t>ART </a:t>
            </a:r>
            <a:r>
              <a:rPr lang="en-US" sz="2400" b="1" dirty="0"/>
              <a:t>adherent </a:t>
            </a:r>
            <a:r>
              <a:rPr lang="en-US" sz="2400" dirty="0"/>
              <a:t>(97%) as centralized participants (96%) at </a:t>
            </a:r>
            <a:r>
              <a:rPr lang="en-US" sz="2400" dirty="0" err="1"/>
              <a:t>endline</a:t>
            </a:r>
            <a:r>
              <a:rPr lang="en-US" sz="2400" dirty="0" smtClean="0"/>
              <a:t>.</a:t>
            </a:r>
          </a:p>
          <a:p>
            <a:pPr marL="0" indent="0" algn="r">
              <a:lnSpc>
                <a:spcPct val="90000"/>
              </a:lnSpc>
              <a:spcAft>
                <a:spcPts val="1000"/>
              </a:spcAft>
              <a:buNone/>
            </a:pPr>
            <a:endParaRPr lang="en-US" sz="2400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7724312" y="4042481"/>
            <a:ext cx="1207631" cy="308555"/>
          </a:xfrm>
        </p:spPr>
        <p:txBody>
          <a:bodyPr>
            <a:normAutofit/>
          </a:bodyPr>
          <a:lstStyle/>
          <a:p>
            <a:pPr marL="0" indent="0">
              <a:spcAft>
                <a:spcPts val="1000"/>
              </a:spcAft>
              <a:buNone/>
            </a:pPr>
            <a:r>
              <a:rPr lang="en-US" sz="1400" b="1" dirty="0"/>
              <a:t>C</a:t>
            </a:r>
            <a:r>
              <a:rPr lang="en-US" sz="1400" b="1" dirty="0" smtClean="0"/>
              <a:t>entralized</a:t>
            </a:r>
            <a:endParaRPr lang="en-US" sz="1400" b="1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6049670" y="4042110"/>
            <a:ext cx="1435211" cy="308555"/>
          </a:xfrm>
        </p:spPr>
        <p:txBody>
          <a:bodyPr>
            <a:noAutofit/>
          </a:bodyPr>
          <a:lstStyle/>
          <a:p>
            <a:pPr marL="0" indent="0">
              <a:spcAft>
                <a:spcPts val="1000"/>
              </a:spcAft>
              <a:buNone/>
            </a:pPr>
            <a:r>
              <a:rPr lang="en-US" sz="1400" b="1" dirty="0" smtClean="0"/>
              <a:t>Decentralized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73210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814" y="-93696"/>
            <a:ext cx="8018280" cy="884903"/>
          </a:xfrm>
        </p:spPr>
        <p:txBody>
          <a:bodyPr/>
          <a:lstStyle/>
          <a:p>
            <a:r>
              <a:rPr lang="en-US" dirty="0" smtClean="0"/>
              <a:t>Results: Care Experiences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629" y="892716"/>
            <a:ext cx="3222142" cy="9291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/>
              <a:t>of participants considered overall </a:t>
            </a:r>
            <a:r>
              <a:rPr lang="en-US" sz="2000" b="1" dirty="0" smtClean="0"/>
              <a:t>quality</a:t>
            </a:r>
            <a:r>
              <a:rPr lang="en-US" sz="2000" dirty="0" smtClean="0"/>
              <a:t> to be </a:t>
            </a:r>
            <a:r>
              <a:rPr lang="en-US" sz="2000" b="1" dirty="0" smtClean="0"/>
              <a:t>excellent</a:t>
            </a:r>
            <a:endParaRPr lang="en-US" sz="2000" b="1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4375041" y="2398010"/>
            <a:ext cx="4448492" cy="1658153"/>
          </a:xfrm>
          <a:prstGeom prst="wedgeRoundRectCallout">
            <a:avLst>
              <a:gd name="adj1" fmla="val -56003"/>
              <a:gd name="adj2" fmla="val -17667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 smtClean="0">
                <a:solidFill>
                  <a:schemeClr val="tx1"/>
                </a:solidFill>
              </a:rPr>
              <a:t>“</a:t>
            </a:r>
            <a:r>
              <a:rPr lang="is-IS" sz="1700" dirty="0" smtClean="0">
                <a:solidFill>
                  <a:schemeClr val="tx1"/>
                </a:solidFill>
              </a:rPr>
              <a:t>He’s [navigator] always ready to help...always asking me how I’m doing, sending me messages...and he’s always here with me at the clinic, making sure they’re treating me well, and that I know what’s going on.”</a:t>
            </a:r>
            <a:endParaRPr lang="en-US" sz="1700" dirty="0">
              <a:solidFill>
                <a:schemeClr val="tx1"/>
              </a:solidFill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127427" y="4056164"/>
            <a:ext cx="2816043" cy="1994778"/>
          </a:xfrm>
          <a:prstGeom prst="wedgeRoundRectCallout">
            <a:avLst>
              <a:gd name="adj1" fmla="val 30569"/>
              <a:gd name="adj2" fmla="val 60864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>
                <a:solidFill>
                  <a:schemeClr val="tx1"/>
                </a:solidFill>
              </a:rPr>
              <a:t>“We hope that this project continues since due to my work, I can only go on the weekends. Also, we get great, personalized care and don’t have to wait that long.”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2943471" y="4096986"/>
            <a:ext cx="2827238" cy="2047423"/>
          </a:xfrm>
          <a:prstGeom prst="wedgeRoundRectCallout">
            <a:avLst>
              <a:gd name="adj1" fmla="val 56920"/>
              <a:gd name="adj2" fmla="val 27230"/>
              <a:gd name="adj3" fmla="val 16667"/>
            </a:avLst>
          </a:prstGeom>
          <a:solidFill>
            <a:srgbClr val="1F497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 smtClean="0">
                <a:solidFill>
                  <a:srgbClr val="FFFFFF"/>
                </a:solidFill>
              </a:rPr>
              <a:t>“The attention was better. It is close to my job and home and the key is that you don’t waste a lot of time. I would like to continue getting my care here.”</a:t>
            </a:r>
            <a:endParaRPr lang="en-US" sz="1700" dirty="0">
              <a:solidFill>
                <a:srgbClr val="FFFFFF"/>
              </a:solidFill>
            </a:endParaRPr>
          </a:p>
        </p:txBody>
      </p:sp>
      <p:pic>
        <p:nvPicPr>
          <p:cNvPr id="3073" name="Picture 1" descr="4%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28" y="780126"/>
            <a:ext cx="1206993" cy="1206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lock worksheets 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2" r="9039" b="17812"/>
          <a:stretch/>
        </p:blipFill>
        <p:spPr bwMode="auto">
          <a:xfrm>
            <a:off x="4413224" y="897149"/>
            <a:ext cx="1194503" cy="115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287520" y="2398010"/>
            <a:ext cx="3609810" cy="11228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Arial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Arial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Arial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Arial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Aft>
                <a:spcPts val="1200"/>
              </a:spcAft>
              <a:buNone/>
            </a:pPr>
            <a:r>
              <a:rPr lang="en-US" sz="2200" b="1" dirty="0" smtClean="0"/>
              <a:t>Health navigators </a:t>
            </a:r>
            <a:r>
              <a:rPr lang="en-US" sz="2200" dirty="0" smtClean="0"/>
              <a:t>were </a:t>
            </a:r>
            <a:r>
              <a:rPr lang="en-US" sz="2200" b="1" dirty="0" smtClean="0"/>
              <a:t>highly valued </a:t>
            </a:r>
            <a:r>
              <a:rPr lang="en-US" sz="2200" dirty="0" smtClean="0"/>
              <a:t>in the unfamiliar decentralized clinics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518782" y="913518"/>
            <a:ext cx="3540694" cy="11052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Arial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Arial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Arial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Arial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/>
              <a:t>Median </a:t>
            </a:r>
            <a:r>
              <a:rPr lang="en-US" sz="2000" b="1" dirty="0" smtClean="0"/>
              <a:t>duration of clinic visits</a:t>
            </a:r>
            <a:r>
              <a:rPr lang="en-US" sz="2000" dirty="0" smtClean="0"/>
              <a:t>: </a:t>
            </a:r>
            <a:r>
              <a:rPr lang="en-US" sz="2000" b="1" dirty="0" smtClean="0"/>
              <a:t>33min</a:t>
            </a:r>
            <a:r>
              <a:rPr lang="en-US" sz="2000" dirty="0" smtClean="0"/>
              <a:t> [compared to 4-5 hours at centralized clinic]</a:t>
            </a:r>
            <a:endParaRPr lang="en-US" sz="2000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5895325" y="4552091"/>
            <a:ext cx="3290315" cy="19019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Arial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Arial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Arial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Arial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US" sz="2200" dirty="0" smtClean="0"/>
              <a:t>Participants had an </a:t>
            </a:r>
            <a:r>
              <a:rPr lang="en-US" sz="2200" b="1" dirty="0" smtClean="0"/>
              <a:t>integrated appreciation</a:t>
            </a:r>
            <a:r>
              <a:rPr lang="en-US" sz="2200" dirty="0" smtClean="0"/>
              <a:t> for location, time, and quality of care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26364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860" y="0"/>
            <a:ext cx="801828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860" y="1165615"/>
            <a:ext cx="8108780" cy="5091172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Decentralization was acceptable to almost half of the sample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HIV care and treatment outcomes sustained 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Decentralized participants were highly satisfied with time, location, and quality of care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Findings support continuing and extending decentralization to create more sustainable, convenient, high-quality HIV care and treatment options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3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631" y="0"/>
            <a:ext cx="8676212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Acknowledgements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631" y="1143000"/>
            <a:ext cx="4139769" cy="488475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dirty="0" smtClean="0"/>
              <a:t>Participants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dirty="0" smtClean="0"/>
              <a:t>KPIS study team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dirty="0" smtClean="0"/>
              <a:t>This study was funded by PEPFAR through the Cooperative Research Agreement between CDC-CAR and UVG EIR-HIV-KPIS </a:t>
            </a:r>
            <a:r>
              <a:rPr lang="en-US" dirty="0" err="1" smtClean="0"/>
              <a:t>CoAg</a:t>
            </a:r>
            <a:r>
              <a:rPr lang="en-US" dirty="0" smtClean="0"/>
              <a:t> 1U01GH001003-05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dirty="0" smtClean="0"/>
              <a:t>Contact</a:t>
            </a:r>
            <a:r>
              <a:rPr lang="en-US" dirty="0"/>
              <a:t>: </a:t>
            </a:r>
            <a:r>
              <a:rPr lang="en-US" dirty="0" smtClean="0"/>
              <a:t>Clare </a:t>
            </a:r>
            <a:r>
              <a:rPr lang="en-US" dirty="0"/>
              <a:t>Barrington, PhD, </a:t>
            </a:r>
            <a:r>
              <a:rPr lang="en-US" dirty="0" smtClean="0"/>
              <a:t>MPH </a:t>
            </a:r>
            <a:r>
              <a:rPr lang="en-US" dirty="0" smtClean="0">
                <a:hlinkClick r:id="rId2"/>
              </a:rPr>
              <a:t>cbarring</a:t>
            </a:r>
            <a:r>
              <a:rPr lang="en-US" dirty="0">
                <a:hlinkClick r:id="rId2"/>
              </a:rPr>
              <a:t>@email.unc.edu</a:t>
            </a:r>
            <a:r>
              <a:rPr lang="en-US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480" y="218624"/>
            <a:ext cx="4564331" cy="6085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68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860" y="22617"/>
            <a:ext cx="8018280" cy="810235"/>
          </a:xfrm>
        </p:spPr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860" y="1009831"/>
            <a:ext cx="8119190" cy="5413525"/>
          </a:xfrm>
        </p:spPr>
        <p:txBody>
          <a:bodyPr>
            <a:normAutofit fontScale="62500" lnSpcReduction="20000"/>
          </a:bodyPr>
          <a:lstStyle/>
          <a:p>
            <a:pPr marL="514350" indent="-514350">
              <a:lnSpc>
                <a:spcPct val="11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s-MX" dirty="0"/>
              <a:t>Guardado Escobar ME, Oliva S, Hernandez M, Peren J. </a:t>
            </a:r>
            <a:r>
              <a:rPr lang="es-MX" i="1" dirty="0"/>
              <a:t>Medición de Prevalencia, Comportamiento, Actitudes Y Prácticas En Poblaciones de Mayor Riesgo Al VIH-Sida En Guatemala, 2017</a:t>
            </a:r>
            <a:r>
              <a:rPr lang="es-MX" dirty="0"/>
              <a:t>.; 2017.</a:t>
            </a:r>
            <a:r>
              <a:rPr lang="en-US" dirty="0"/>
              <a:t> </a:t>
            </a:r>
            <a:endParaRPr lang="en-US" dirty="0" smtClean="0"/>
          </a:p>
          <a:p>
            <a:pPr marL="514350" indent="-514350">
              <a:lnSpc>
                <a:spcPct val="11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s-DO" b="1" dirty="0"/>
              <a:t>Barrington C</a:t>
            </a:r>
            <a:r>
              <a:rPr lang="es-DO" dirty="0"/>
              <a:t>, </a:t>
            </a:r>
            <a:r>
              <a:rPr lang="es-DO" dirty="0" err="1"/>
              <a:t>Knudston</a:t>
            </a:r>
            <a:r>
              <a:rPr lang="es-DO" dirty="0"/>
              <a:t> K*, Paz-Bailey OA, Aguilar JM, Loya-Montiel MI, Morales-Miranda S. </a:t>
            </a:r>
            <a:r>
              <a:rPr lang="en-US" dirty="0">
                <a:hlinkClick r:id="rId2"/>
              </a:rPr>
              <a:t>HIV Diagnosis, Linkage to Care, and Retention among Men Who Have Sex with Men and Transgender Women in Guatemala City.</a:t>
            </a:r>
            <a:r>
              <a:rPr lang="en-US" dirty="0"/>
              <a:t> </a:t>
            </a:r>
            <a:r>
              <a:rPr lang="en-US" i="1" dirty="0"/>
              <a:t>J Health Care Poor Underserved</a:t>
            </a:r>
            <a:r>
              <a:rPr lang="en-US" dirty="0"/>
              <a:t>. 2016;27(4):1745-1760. DOI: 10.1353/hpu.2016.0160. PMID: 27818436.</a:t>
            </a:r>
          </a:p>
          <a:p>
            <a:pPr marL="514350" indent="-514350">
              <a:lnSpc>
                <a:spcPct val="11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dirty="0" err="1" smtClean="0"/>
              <a:t>Kredo</a:t>
            </a:r>
            <a:r>
              <a:rPr lang="en-US" dirty="0" smtClean="0"/>
              <a:t> </a:t>
            </a:r>
            <a:r>
              <a:rPr lang="en-US" dirty="0"/>
              <a:t>T, Ford N, </a:t>
            </a:r>
            <a:r>
              <a:rPr lang="en-US" dirty="0" err="1"/>
              <a:t>Adeniyi</a:t>
            </a:r>
            <a:r>
              <a:rPr lang="en-US" dirty="0"/>
              <a:t> FB, Garner P. </a:t>
            </a:r>
            <a:r>
              <a:rPr lang="en-US" dirty="0" err="1"/>
              <a:t>Decentralising</a:t>
            </a:r>
            <a:r>
              <a:rPr lang="en-US" dirty="0"/>
              <a:t> HIV treatment in lower- and middle-income countries (Review). </a:t>
            </a:r>
            <a:r>
              <a:rPr lang="es-ES" i="1" dirty="0" err="1"/>
              <a:t>The</a:t>
            </a:r>
            <a:r>
              <a:rPr lang="es-ES" i="1" dirty="0"/>
              <a:t> Cochrane Library. </a:t>
            </a:r>
            <a:r>
              <a:rPr lang="es-ES" dirty="0"/>
              <a:t>2013, </a:t>
            </a:r>
            <a:r>
              <a:rPr lang="es-ES" dirty="0" err="1"/>
              <a:t>Issue</a:t>
            </a:r>
            <a:r>
              <a:rPr lang="es-ES" dirty="0"/>
              <a:t> 6.</a:t>
            </a:r>
            <a:r>
              <a:rPr lang="en-US" dirty="0"/>
              <a:t> </a:t>
            </a:r>
            <a:endParaRPr lang="en-US" dirty="0" smtClean="0"/>
          </a:p>
          <a:p>
            <a:pPr marL="514350" indent="-514350">
              <a:lnSpc>
                <a:spcPct val="11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Global Fund. A Toolkit for Health Facilities Differentiated Care For HIV and </a:t>
            </a:r>
            <a:r>
              <a:rPr lang="en-US" dirty="0" smtClean="0"/>
              <a:t>Tuberculosis. </a:t>
            </a:r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www.theglobalfund.org/media/2569/core_differentiatedcare_toolkit_en.pdf</a:t>
            </a:r>
            <a:endParaRPr lang="en-US" dirty="0" smtClean="0"/>
          </a:p>
          <a:p>
            <a:pPr marL="514350" indent="-514350">
              <a:lnSpc>
                <a:spcPct val="110000"/>
              </a:lnSpc>
              <a:spcAft>
                <a:spcPts val="600"/>
              </a:spcAft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02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Dr. Carlos Rodolfo </a:t>
            </a:r>
            <a:r>
              <a:rPr lang="en-US" dirty="0" smtClean="0"/>
              <a:t>Mejía </a:t>
            </a:r>
            <a:r>
              <a:rPr lang="en-US" dirty="0"/>
              <a:t>Villatoro</a:t>
            </a:r>
            <a:br>
              <a:rPr lang="en-US" dirty="0"/>
            </a:br>
            <a:r>
              <a:rPr lang="en-US" dirty="0" smtClean="0"/>
              <a:t>April 15, 1957- May </a:t>
            </a:r>
            <a:r>
              <a:rPr lang="en-US" dirty="0" smtClean="0"/>
              <a:t>23, </a:t>
            </a:r>
            <a:r>
              <a:rPr lang="en-US" dirty="0" smtClean="0"/>
              <a:t>2017</a:t>
            </a:r>
            <a:endParaRPr lang="en-US" dirty="0"/>
          </a:p>
        </p:txBody>
      </p:sp>
      <p:pic>
        <p:nvPicPr>
          <p:cNvPr id="4" name="Picture 2" descr="Image result for carlos mejia rooseve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01" y="1600201"/>
            <a:ext cx="6785335" cy="45259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215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897" y="1794"/>
            <a:ext cx="8298205" cy="841467"/>
          </a:xfrm>
        </p:spPr>
        <p:txBody>
          <a:bodyPr/>
          <a:lstStyle/>
          <a:p>
            <a:r>
              <a:rPr lang="en-US" dirty="0"/>
              <a:t>Background: HIV in Guatemala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6334" y="1009831"/>
            <a:ext cx="4549953" cy="5544237"/>
          </a:xfrm>
        </p:spPr>
        <p:txBody>
          <a:bodyPr>
            <a:normAutofit fontScale="85000" lnSpcReduction="20000"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Population 17+ million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HIV prevalence among MSM is </a:t>
            </a:r>
            <a:r>
              <a:rPr lang="en-US" dirty="0" smtClean="0"/>
              <a:t>over 17 </a:t>
            </a:r>
            <a:r>
              <a:rPr lang="en-US" dirty="0" smtClean="0"/>
              <a:t>times greater than the general population</a:t>
            </a:r>
            <a:r>
              <a:rPr lang="en-US" baseline="30000" dirty="0" smtClean="0"/>
              <a:t>1</a:t>
            </a:r>
            <a:endParaRPr lang="en-US" dirty="0" smtClean="0"/>
          </a:p>
          <a:p>
            <a:pPr lvl="1">
              <a:spcAft>
                <a:spcPts val="600"/>
              </a:spcAft>
            </a:pPr>
            <a:r>
              <a:rPr lang="en-US" dirty="0" smtClean="0"/>
              <a:t>10.5% vs. 0.6%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Barriers to retention in HIV care include HIV clinic dynamics and limited employment opportunities, which impact economic stability</a:t>
            </a:r>
            <a:r>
              <a:rPr lang="en-US" baseline="30000" dirty="0" smtClean="0"/>
              <a:t>2</a:t>
            </a:r>
            <a:endParaRPr lang="en-US" dirty="0" smtClean="0"/>
          </a:p>
          <a:p>
            <a:pPr>
              <a:spcAft>
                <a:spcPts val="600"/>
              </a:spcAft>
            </a:pPr>
            <a:r>
              <a:rPr lang="en-US" dirty="0" smtClean="0"/>
              <a:t>HIV care and treatment are highly centralized in Guatemala </a:t>
            </a:r>
          </a:p>
        </p:txBody>
      </p:sp>
      <p:pic>
        <p:nvPicPr>
          <p:cNvPr id="5" name="Picture 2" descr="Image result for map of guatemala in central ameri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287" y="3396343"/>
            <a:ext cx="4102494" cy="2926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5350807" y="3518792"/>
            <a:ext cx="832811" cy="1093115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0810" y="1199016"/>
            <a:ext cx="2481374" cy="1550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22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860" y="0"/>
            <a:ext cx="8018280" cy="978599"/>
          </a:xfrm>
        </p:spPr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860" y="1180194"/>
            <a:ext cx="8018280" cy="5084046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1000"/>
              </a:spcAft>
            </a:pPr>
            <a:r>
              <a:rPr lang="en-US" dirty="0" smtClean="0"/>
              <a:t>Centralization of HIV care and treatment can impact access, quality, and cost</a:t>
            </a:r>
          </a:p>
          <a:p>
            <a:pPr>
              <a:spcAft>
                <a:spcPts val="1000"/>
              </a:spcAft>
            </a:pPr>
            <a:r>
              <a:rPr lang="en-US" dirty="0" smtClean="0"/>
              <a:t>Two models of decentralization</a:t>
            </a:r>
            <a:r>
              <a:rPr lang="en-US" baseline="30000" dirty="0" smtClean="0"/>
              <a:t>3</a:t>
            </a:r>
            <a:r>
              <a:rPr lang="en-US" dirty="0" smtClean="0"/>
              <a:t>:</a:t>
            </a:r>
          </a:p>
          <a:p>
            <a:pPr lvl="1">
              <a:spcAft>
                <a:spcPts val="1000"/>
              </a:spcAft>
            </a:pPr>
            <a:r>
              <a:rPr lang="en-US" b="1" dirty="0" smtClean="0"/>
              <a:t>Partial</a:t>
            </a:r>
            <a:r>
              <a:rPr lang="en-US" dirty="0" smtClean="0"/>
              <a:t>: start in hospital and transfer to primary care level</a:t>
            </a:r>
          </a:p>
          <a:p>
            <a:pPr lvl="1">
              <a:spcAft>
                <a:spcPts val="1000"/>
              </a:spcAft>
            </a:pPr>
            <a:r>
              <a:rPr lang="en-US" b="1" dirty="0" smtClean="0"/>
              <a:t>Complete</a:t>
            </a:r>
            <a:r>
              <a:rPr lang="en-US" dirty="0" smtClean="0"/>
              <a:t>: initiate care in a primary care level </a:t>
            </a:r>
            <a:endParaRPr lang="en-US" b="1" dirty="0" smtClean="0"/>
          </a:p>
          <a:p>
            <a:pPr>
              <a:spcAft>
                <a:spcPts val="1000"/>
              </a:spcAft>
            </a:pPr>
            <a:r>
              <a:rPr lang="en-US" dirty="0" smtClean="0"/>
              <a:t>Both models have been found to improve retention in HIV care</a:t>
            </a:r>
            <a:r>
              <a:rPr lang="en-US" baseline="30000" dirty="0" smtClean="0"/>
              <a:t>3</a:t>
            </a:r>
            <a:endParaRPr lang="en-US" dirty="0" smtClean="0"/>
          </a:p>
          <a:p>
            <a:pPr>
              <a:spcAft>
                <a:spcPts val="1000"/>
              </a:spcAft>
            </a:pPr>
            <a:r>
              <a:rPr lang="en-US" dirty="0" smtClean="0"/>
              <a:t>Differentiated HIV care: adapted to needs and preferences of sub-groups of clients</a:t>
            </a:r>
            <a:r>
              <a:rPr lang="en-US" baseline="30000" dirty="0" smtClean="0"/>
              <a:t>4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500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860" y="13375"/>
            <a:ext cx="8018280" cy="1143000"/>
          </a:xfrm>
        </p:spPr>
        <p:txBody>
          <a:bodyPr/>
          <a:lstStyle/>
          <a:p>
            <a:r>
              <a:rPr lang="en-US" dirty="0" smtClean="0"/>
              <a:t>Purpose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860" y="1335709"/>
            <a:ext cx="8018280" cy="4046586"/>
          </a:xfrm>
          <a:ln>
            <a:solidFill>
              <a:srgbClr val="B9CDE5"/>
            </a:solidFill>
          </a:ln>
        </p:spPr>
        <p:txBody>
          <a:bodyPr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To determine acceptability, satisfaction and HIV outcomes with decentralized and differentiated HIV care and </a:t>
            </a:r>
            <a:r>
              <a:rPr lang="en-US" dirty="0" smtClean="0"/>
              <a:t>treatment</a:t>
            </a:r>
          </a:p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for </a:t>
            </a:r>
            <a:r>
              <a:rPr lang="en-US" dirty="0" smtClean="0"/>
              <a:t>MSM in Guatemala City.</a:t>
            </a:r>
          </a:p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57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795" y="1051473"/>
            <a:ext cx="4236924" cy="502223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897" y="0"/>
            <a:ext cx="8298205" cy="805926"/>
          </a:xfrm>
        </p:spPr>
        <p:txBody>
          <a:bodyPr/>
          <a:lstStyle/>
          <a:p>
            <a:r>
              <a:rPr lang="en-US" dirty="0" smtClean="0"/>
              <a:t>Design and Sample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10409" y="972507"/>
            <a:ext cx="5257116" cy="575137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dirty="0" smtClean="0"/>
              <a:t>Key Population Implementation Science </a:t>
            </a:r>
            <a:r>
              <a:rPr lang="en-US" sz="2600" dirty="0" smtClean="0"/>
              <a:t>(KPIS) </a:t>
            </a:r>
            <a:r>
              <a:rPr lang="en-US" dirty="0" smtClean="0"/>
              <a:t>project from January 2017 to June 2018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dirty="0" smtClean="0"/>
              <a:t>Formative research to inform approach to decentralization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dirty="0" smtClean="0"/>
              <a:t>All participants recruited at Roosevelt Hospital Infectious Disease Clinic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dirty="0" smtClean="0"/>
              <a:t>Eligibility criteria: “stable patients”</a:t>
            </a:r>
          </a:p>
          <a:p>
            <a:pPr lvl="1">
              <a:lnSpc>
                <a:spcPct val="110000"/>
              </a:lnSpc>
              <a:spcBef>
                <a:spcPts val="300"/>
              </a:spcBef>
            </a:pPr>
            <a:r>
              <a:rPr lang="en-US" u="sng" dirty="0" smtClean="0"/>
              <a:t>&gt;</a:t>
            </a:r>
            <a:r>
              <a:rPr lang="en-US" dirty="0" smtClean="0"/>
              <a:t> 18 years old</a:t>
            </a:r>
          </a:p>
          <a:p>
            <a:pPr lvl="1">
              <a:lnSpc>
                <a:spcPct val="110000"/>
              </a:lnSpc>
              <a:spcBef>
                <a:spcPts val="300"/>
              </a:spcBef>
            </a:pPr>
            <a:r>
              <a:rPr lang="en-US" dirty="0" smtClean="0"/>
              <a:t>Male</a:t>
            </a:r>
          </a:p>
          <a:p>
            <a:pPr lvl="1">
              <a:lnSpc>
                <a:spcPct val="110000"/>
              </a:lnSpc>
              <a:spcBef>
                <a:spcPts val="300"/>
              </a:spcBef>
            </a:pPr>
            <a:r>
              <a:rPr lang="en-US" dirty="0"/>
              <a:t>S</a:t>
            </a:r>
            <a:r>
              <a:rPr lang="en-US" dirty="0" smtClean="0"/>
              <a:t>elf-reported sex with men</a:t>
            </a:r>
          </a:p>
          <a:p>
            <a:pPr lvl="1">
              <a:lnSpc>
                <a:spcPct val="110000"/>
              </a:lnSpc>
              <a:spcBef>
                <a:spcPts val="300"/>
              </a:spcBef>
            </a:pPr>
            <a:r>
              <a:rPr lang="en-US" dirty="0" smtClean="0"/>
              <a:t>Diagnosed with HIV</a:t>
            </a:r>
          </a:p>
          <a:p>
            <a:pPr lvl="1">
              <a:lnSpc>
                <a:spcPct val="110000"/>
              </a:lnSpc>
              <a:spcBef>
                <a:spcPts val="300"/>
              </a:spcBef>
            </a:pPr>
            <a:r>
              <a:rPr lang="en-US" dirty="0" smtClean="0"/>
              <a:t>Enrolled in care for </a:t>
            </a:r>
            <a:r>
              <a:rPr lang="en-US" u="sng" dirty="0" smtClean="0"/>
              <a:t>&gt;</a:t>
            </a:r>
            <a:r>
              <a:rPr lang="en-US" dirty="0" smtClean="0"/>
              <a:t> one year without interruption</a:t>
            </a:r>
          </a:p>
          <a:p>
            <a:pPr lvl="1">
              <a:lnSpc>
                <a:spcPct val="110000"/>
              </a:lnSpc>
              <a:spcBef>
                <a:spcPts val="300"/>
              </a:spcBef>
            </a:pPr>
            <a:r>
              <a:rPr lang="en-US" dirty="0" smtClean="0"/>
              <a:t>Viral load </a:t>
            </a:r>
            <a:r>
              <a:rPr lang="en-US" u="sng" dirty="0" smtClean="0"/>
              <a:t>&lt;</a:t>
            </a:r>
            <a:r>
              <a:rPr lang="en-US" dirty="0"/>
              <a:t> </a:t>
            </a:r>
            <a:r>
              <a:rPr lang="en-US" dirty="0" smtClean="0"/>
              <a:t>1,000 copies/mL</a:t>
            </a:r>
          </a:p>
          <a:p>
            <a:pPr lvl="1">
              <a:lnSpc>
                <a:spcPct val="110000"/>
              </a:lnSpc>
              <a:spcBef>
                <a:spcPts val="300"/>
              </a:spcBef>
            </a:pPr>
            <a:r>
              <a:rPr lang="en-US" dirty="0" smtClean="0"/>
              <a:t>On first-line treatment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91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68" y="1164"/>
            <a:ext cx="8298205" cy="975716"/>
          </a:xfrm>
        </p:spPr>
        <p:txBody>
          <a:bodyPr/>
          <a:lstStyle/>
          <a:p>
            <a:r>
              <a:rPr lang="en-US" dirty="0" smtClean="0"/>
              <a:t>Decentralization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583" y="879191"/>
            <a:ext cx="4622387" cy="5752377"/>
          </a:xfrm>
        </p:spPr>
        <p:txBody>
          <a:bodyPr>
            <a:normAutofit lnSpcReduction="10000"/>
          </a:bodyPr>
          <a:lstStyle/>
          <a:p>
            <a:pPr>
              <a:spcAft>
                <a:spcPts val="400"/>
              </a:spcAft>
            </a:pPr>
            <a:r>
              <a:rPr lang="en-US" dirty="0" smtClean="0"/>
              <a:t>Voluntary, partial decentralization to 3 key population-friendly clinics:</a:t>
            </a:r>
          </a:p>
          <a:p>
            <a:pPr lvl="1">
              <a:spcAft>
                <a:spcPts val="400"/>
              </a:spcAft>
            </a:pPr>
            <a:r>
              <a:rPr lang="en-US" b="1" dirty="0" err="1" smtClean="0"/>
              <a:t>Fundación</a:t>
            </a:r>
            <a:r>
              <a:rPr lang="en-US" b="1" dirty="0" smtClean="0"/>
              <a:t> Marco Antonio (FMA):</a:t>
            </a:r>
            <a:r>
              <a:rPr lang="en-US" dirty="0" smtClean="0"/>
              <a:t> NGO with history of HIV care in major market/transport hub</a:t>
            </a:r>
          </a:p>
          <a:p>
            <a:pPr lvl="1">
              <a:spcAft>
                <a:spcPts val="400"/>
              </a:spcAft>
            </a:pPr>
            <a:r>
              <a:rPr lang="en-US" b="1" dirty="0" err="1" smtClean="0"/>
              <a:t>Colectivo</a:t>
            </a:r>
            <a:r>
              <a:rPr lang="en-US" b="1" dirty="0" smtClean="0"/>
              <a:t> Amigos contra el SIDA (CAS):</a:t>
            </a:r>
            <a:r>
              <a:rPr lang="en-US" dirty="0" smtClean="0"/>
              <a:t> Gay men’s health and human rights NGO located close to </a:t>
            </a:r>
            <a:r>
              <a:rPr lang="en-US" dirty="0"/>
              <a:t>c</a:t>
            </a:r>
            <a:r>
              <a:rPr lang="en-US" dirty="0" smtClean="0"/>
              <a:t>ity center</a:t>
            </a:r>
          </a:p>
          <a:p>
            <a:pPr lvl="1">
              <a:spcAft>
                <a:spcPts val="400"/>
              </a:spcAft>
            </a:pPr>
            <a:r>
              <a:rPr lang="en-US" b="1" dirty="0" smtClean="0"/>
              <a:t>Zone 3 Health Clinic:</a:t>
            </a:r>
            <a:r>
              <a:rPr lang="en-US" dirty="0" smtClean="0"/>
              <a:t> Government STI clinic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027" y="1737185"/>
            <a:ext cx="4065024" cy="3749215"/>
          </a:xfrm>
          <a:prstGeom prst="rect">
            <a:avLst/>
          </a:prstGeom>
        </p:spPr>
      </p:pic>
      <p:pic>
        <p:nvPicPr>
          <p:cNvPr id="6" name="Picture 5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535" y="4316145"/>
            <a:ext cx="1085526" cy="9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Resultado de imagen para MSPAS GUATEMALA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533" y="3760053"/>
            <a:ext cx="1394317" cy="651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https://scontent.fbed1-1.fna.fbcdn.net/v/t1.0-1/p480x480/36385205_1493328930773485_9173350811911061504_n.png?_nc_cat=0&amp;oh=ecc91a4927d70d642e3251a982e3793b&amp;oe=5B9F09A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535" y="1853873"/>
            <a:ext cx="882367" cy="882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73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9637" y="1481405"/>
            <a:ext cx="4603965" cy="47129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896" y="0"/>
            <a:ext cx="8298205" cy="915825"/>
          </a:xfrm>
        </p:spPr>
        <p:txBody>
          <a:bodyPr/>
          <a:lstStyle/>
          <a:p>
            <a:r>
              <a:rPr lang="en-US" dirty="0" smtClean="0"/>
              <a:t>Decentralization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761" y="1062357"/>
            <a:ext cx="5056715" cy="5621265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Decentralization clinics offered distinct days and hours of service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Bi-directional capacity building between providers with specialization in </a:t>
            </a:r>
            <a:r>
              <a:rPr lang="en-US" dirty="0" smtClean="0"/>
              <a:t>HIV </a:t>
            </a:r>
            <a:r>
              <a:rPr lang="en-US" dirty="0" smtClean="0"/>
              <a:t>and STI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Other intervention components: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Navigation</a:t>
            </a:r>
          </a:p>
          <a:p>
            <a:pPr lvl="1">
              <a:spcAft>
                <a:spcPts val="600"/>
              </a:spcAft>
            </a:pPr>
            <a:r>
              <a:rPr lang="en-US" dirty="0" err="1" smtClean="0"/>
              <a:t>mHealth</a:t>
            </a:r>
            <a:r>
              <a:rPr lang="en-US" dirty="0" smtClean="0"/>
              <a:t> appointment reminders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74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62860" y="-12211"/>
            <a:ext cx="8018280" cy="816973"/>
          </a:xfrm>
        </p:spPr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7742" y="971342"/>
            <a:ext cx="8454002" cy="5004367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2400" dirty="0" smtClean="0"/>
              <a:t>Mixed methods evaluation including:</a:t>
            </a:r>
          </a:p>
          <a:p>
            <a:pPr lvl="1">
              <a:lnSpc>
                <a:spcPct val="80000"/>
              </a:lnSpc>
              <a:spcAft>
                <a:spcPts val="200"/>
              </a:spcAft>
            </a:pPr>
            <a:r>
              <a:rPr lang="en-US" sz="2000" dirty="0" smtClean="0"/>
              <a:t>Socio-behavioral surveys at baseline and 12 m follow-up</a:t>
            </a:r>
          </a:p>
          <a:p>
            <a:pPr lvl="1">
              <a:lnSpc>
                <a:spcPct val="80000"/>
              </a:lnSpc>
              <a:spcAft>
                <a:spcPts val="200"/>
              </a:spcAft>
            </a:pPr>
            <a:r>
              <a:rPr lang="en-US" sz="2000" dirty="0" smtClean="0"/>
              <a:t>In-depth interviews with sub-cohort (n=20) at baseline, 6m, 12m</a:t>
            </a:r>
          </a:p>
          <a:p>
            <a:pPr lvl="1">
              <a:lnSpc>
                <a:spcPct val="80000"/>
              </a:lnSpc>
              <a:spcAft>
                <a:spcPts val="200"/>
              </a:spcAft>
            </a:pPr>
            <a:r>
              <a:rPr lang="en-US" sz="2000" dirty="0" smtClean="0"/>
              <a:t>Clinical chart review (every 3m)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2400" dirty="0" smtClean="0"/>
              <a:t>HIV outcomes:</a:t>
            </a:r>
          </a:p>
          <a:p>
            <a:pPr lvl="1">
              <a:lnSpc>
                <a:spcPct val="80000"/>
              </a:lnSpc>
              <a:spcAft>
                <a:spcPts val="200"/>
              </a:spcAft>
            </a:pPr>
            <a:r>
              <a:rPr lang="en-US" sz="2000" dirty="0" smtClean="0"/>
              <a:t>Retention in care: attendance at scheduled HIV clinics every </a:t>
            </a:r>
            <a:r>
              <a:rPr lang="en-US" sz="2000" dirty="0" smtClean="0"/>
              <a:t>3 months</a:t>
            </a:r>
          </a:p>
          <a:p>
            <a:pPr lvl="1">
              <a:lnSpc>
                <a:spcPct val="80000"/>
              </a:lnSpc>
              <a:spcAft>
                <a:spcPts val="200"/>
              </a:spcAft>
            </a:pPr>
            <a:r>
              <a:rPr lang="en-US" sz="2000" dirty="0" smtClean="0"/>
              <a:t>Adherence: self-report of missed doses of ART in the last 4 days</a:t>
            </a:r>
          </a:p>
          <a:p>
            <a:pPr lvl="1">
              <a:lnSpc>
                <a:spcPct val="80000"/>
              </a:lnSpc>
              <a:spcAft>
                <a:spcPts val="200"/>
              </a:spcAft>
            </a:pPr>
            <a:r>
              <a:rPr lang="en-US" sz="2000" dirty="0" smtClean="0"/>
              <a:t>Undetectable </a:t>
            </a:r>
            <a:r>
              <a:rPr lang="en-US" sz="2000" dirty="0" smtClean="0"/>
              <a:t>HIV viral load was defined as </a:t>
            </a:r>
            <a:r>
              <a:rPr lang="en-US" sz="2000" dirty="0" smtClean="0">
                <a:solidFill>
                  <a:srgbClr val="10253F"/>
                </a:solidFill>
              </a:rPr>
              <a:t>&lt;</a:t>
            </a:r>
            <a:r>
              <a:rPr lang="en-US" sz="2000" dirty="0" smtClean="0"/>
              <a:t>20 copies/mL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2400" dirty="0" smtClean="0"/>
              <a:t>Thematic qualitative analysis, descriptive statistics, and bivariate analysis to describe and assess indicators and processes related to acceptability and retention in care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9278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IDS 2016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ADBD3347-1A0F-45F0-B4B5-B886B317FA11}" vid="{2289ECF3-0365-4EFC-8344-95011E66FDF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AIDS2016_template</Template>
  <TotalTime>6762</TotalTime>
  <Words>960</Words>
  <Application>Microsoft Office PowerPoint</Application>
  <PresentationFormat>On-screen Show (4:3)</PresentationFormat>
  <Paragraphs>107</Paragraphs>
  <Slides>17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Raleway</vt:lpstr>
      <vt:lpstr>Roboto</vt:lpstr>
      <vt:lpstr>AIDS 2016_Template</vt:lpstr>
      <vt:lpstr>Microsoft Excel Worksheet</vt:lpstr>
      <vt:lpstr>Decentralizing and differentiating HIV care for MSM living with HIV in Guatemala City:  Acceptability and Retention in Care</vt:lpstr>
      <vt:lpstr>Dr. Carlos Rodolfo Mejía Villatoro April 15, 1957- May 23, 2017</vt:lpstr>
      <vt:lpstr>Background: HIV in Guatemala</vt:lpstr>
      <vt:lpstr>Background</vt:lpstr>
      <vt:lpstr>Purpose</vt:lpstr>
      <vt:lpstr>Design and Sample</vt:lpstr>
      <vt:lpstr>Decentralization</vt:lpstr>
      <vt:lpstr>Decentralization</vt:lpstr>
      <vt:lpstr>Evaluation</vt:lpstr>
      <vt:lpstr>PowerPoint Presentation</vt:lpstr>
      <vt:lpstr>Results: Acceptability</vt:lpstr>
      <vt:lpstr>Results: Acceptability</vt:lpstr>
      <vt:lpstr>Results: HIV Outcomes</vt:lpstr>
      <vt:lpstr>Results: Care Experiences</vt:lpstr>
      <vt:lpstr>Conclusions</vt:lpstr>
      <vt:lpstr>Acknowledgements</vt:lpstr>
      <vt:lpstr>References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Entwistle</dc:creator>
  <cp:lastModifiedBy>Saal</cp:lastModifiedBy>
  <cp:revision>76</cp:revision>
  <cp:lastPrinted>2017-01-16T15:31:13Z</cp:lastPrinted>
  <dcterms:created xsi:type="dcterms:W3CDTF">2017-01-13T09:09:35Z</dcterms:created>
  <dcterms:modified xsi:type="dcterms:W3CDTF">2018-07-26T14:48:01Z</dcterms:modified>
</cp:coreProperties>
</file>